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7" r:id="rId2"/>
    <p:sldId id="266" r:id="rId3"/>
    <p:sldId id="267" r:id="rId4"/>
    <p:sldId id="263" r:id="rId5"/>
    <p:sldId id="260" r:id="rId6"/>
    <p:sldId id="269" r:id="rId7"/>
    <p:sldId id="258" r:id="rId8"/>
    <p:sldId id="259" r:id="rId9"/>
    <p:sldId id="270" r:id="rId10"/>
    <p:sldId id="265" r:id="rId11"/>
  </p:sldIdLst>
  <p:sldSz cx="18288000" cy="10287000"/>
  <p:notesSz cx="6858000" cy="9144000"/>
  <p:embeddedFontLst>
    <p:embeddedFont>
      <p:font typeface="Adobe Garamond Pro" panose="02020502060506020403" pitchFamily="18" charset="0"/>
      <p:regular r:id="rId13"/>
      <p:italic r:id="rId14"/>
    </p:embeddedFont>
    <p:embeddedFont>
      <p:font typeface="Brasika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S Reference Sans Serif" panose="020B0604030504040204" pitchFamily="34" charset="0"/>
      <p:regular r:id="rId20"/>
    </p:embeddedFont>
    <p:embeddedFont>
      <p:font typeface="Nueva Std" panose="020B0503070504090203" pitchFamily="34" charset="0"/>
      <p:bold r:id="rId21"/>
      <p:italic r:id="rId22"/>
    </p:embeddedFont>
    <p:embeddedFont>
      <p:font typeface="Open Sans" panose="020B0604020202020204" charset="0"/>
      <p:regular r:id="rId23"/>
    </p:embeddedFont>
    <p:embeddedFont>
      <p:font typeface="Open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unika9699@outlook.com" initials="s" lastIdx="1" clrIdx="0">
    <p:extLst>
      <p:ext uri="{19B8F6BF-5375-455C-9EA6-DF929625EA0E}">
        <p15:presenceInfo xmlns:p15="http://schemas.microsoft.com/office/powerpoint/2012/main" userId="b02fdeb2acaa72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2013" autoAdjust="0"/>
  </p:normalViewPr>
  <p:slideViewPr>
    <p:cSldViewPr>
      <p:cViewPr varScale="1">
        <p:scale>
          <a:sx n="59" d="100"/>
          <a:sy n="59" d="100"/>
        </p:scale>
        <p:origin x="67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4T15:43:20.061" idx="1">
    <p:pos x="11763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0BFFF-42DA-45D6-AE21-3C814EEB9B4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CE463-E916-43CD-A6E3-A15B86B9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2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DB412-C7E9-48A1-B9C8-A9C1B2A56320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3536-470F-42E4-B621-1019802B6531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648A9-BA98-4C05-9AA7-C0B53EC6557D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D0A82-602C-464B-8594-E7E59FC2C8EA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BFC0-6C0B-4296-902B-A15711E200D6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BC7F-38C9-4D1A-976F-58FD2427A0EA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8ED4-517E-4225-918A-187A1831D0EC}" type="datetime1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AE80-A240-4752-8408-DCCB06BBB13C}" type="datetime1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26F6-3B05-4F6C-8F43-38D5559B468E}" type="datetime1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B46A-FFF2-4C78-9302-EE58A54C4C60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F873-928A-408D-B09C-43092D5CBB57}" type="datetime1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CMIS 3224 ( Group D 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54F8C-F422-40DC-9F25-DD97113C7BB3}" type="datetime1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CMIS 3224 ( Group D 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114300"/>
            <a:ext cx="10744200" cy="9982200"/>
            <a:chOff x="0" y="0"/>
            <a:chExt cx="4095926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5926" cy="3790253"/>
            </a:xfrm>
            <a:custGeom>
              <a:avLst/>
              <a:gdLst/>
              <a:ahLst/>
              <a:cxnLst/>
              <a:rect l="l" t="t" r="r" b="b"/>
              <a:pathLst>
                <a:path w="4095926" h="3790253">
                  <a:moveTo>
                    <a:pt x="0" y="0"/>
                  </a:moveTo>
                  <a:lnTo>
                    <a:pt x="4095926" y="0"/>
                  </a:lnTo>
                  <a:lnTo>
                    <a:pt x="4095926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AD5C4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" y="380999"/>
            <a:ext cx="9889196" cy="9525001"/>
            <a:chOff x="0" y="0"/>
            <a:chExt cx="10820400" cy="1445622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050" r="25050"/>
            <a:stretch>
              <a:fillRect/>
            </a:stretch>
          </p:blipFill>
          <p:spPr>
            <a:xfrm>
              <a:off x="0" y="0"/>
              <a:ext cx="10820400" cy="14456229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1651231" y="2705100"/>
            <a:ext cx="70104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58"/>
              </a:lnSpc>
            </a:pPr>
            <a:r>
              <a:rPr lang="en-US" sz="6600" dirty="0">
                <a:solidFill>
                  <a:srgbClr val="000000"/>
                </a:solidFill>
                <a:latin typeface="Brasika"/>
              </a:rPr>
              <a:t>Wedding Planning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00172" y="6845078"/>
            <a:ext cx="3712518" cy="152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 spc="637" dirty="0">
                <a:solidFill>
                  <a:srgbClr val="000000"/>
                </a:solidFill>
                <a:latin typeface="Adobe Garamond Pro" panose="02020502060506020403" pitchFamily="18" charset="0"/>
              </a:rPr>
              <a:t>CMIS 3224</a:t>
            </a:r>
          </a:p>
          <a:p>
            <a:pPr algn="ctr">
              <a:lnSpc>
                <a:spcPts val="4003"/>
              </a:lnSpc>
            </a:pPr>
            <a:r>
              <a:rPr lang="en-US" sz="2859" spc="637" dirty="0">
                <a:solidFill>
                  <a:srgbClr val="000000"/>
                </a:solidFill>
                <a:latin typeface="Adobe Garamond Pro" panose="02020502060506020403" pitchFamily="18" charset="0"/>
              </a:rPr>
              <a:t>GROUP – D</a:t>
            </a:r>
          </a:p>
          <a:p>
            <a:pPr>
              <a:lnSpc>
                <a:spcPts val="4003"/>
              </a:lnSpc>
            </a:pPr>
            <a:endParaRPr lang="en-US" sz="2859" spc="637" dirty="0">
              <a:solidFill>
                <a:srgbClr val="000000"/>
              </a:solidFill>
              <a:latin typeface="Adobe Garamond Pro" panose="020205020605060204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1658600" y="3667688"/>
            <a:ext cx="5713795" cy="295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612"/>
              </a:lnSpc>
            </a:pPr>
            <a:r>
              <a:rPr lang="en-US" sz="8294" dirty="0">
                <a:solidFill>
                  <a:srgbClr val="000000"/>
                </a:solidFill>
                <a:latin typeface="Brasika"/>
              </a:rPr>
              <a:t>THANK</a:t>
            </a:r>
          </a:p>
          <a:p>
            <a:pPr>
              <a:lnSpc>
                <a:spcPts val="11612"/>
              </a:lnSpc>
            </a:pPr>
            <a:r>
              <a:rPr lang="en-US" sz="8294" dirty="0">
                <a:solidFill>
                  <a:srgbClr val="000000"/>
                </a:solidFill>
                <a:latin typeface="Brasika"/>
              </a:rPr>
              <a:t>YOU 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5E9B88-6C80-432A-8735-AF3ADBDE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76" y="9728303"/>
            <a:ext cx="18267123" cy="558697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C00000"/>
                </a:solidFill>
              </a:rPr>
              <a:t>CMIS 3224 ( Group D )                                                                                                                                                                                  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E24024-DD63-BFC8-C075-F6F57B71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00100"/>
            <a:ext cx="10261600" cy="769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" y="0"/>
            <a:ext cx="18288001" cy="2315268"/>
            <a:chOff x="0" y="0"/>
            <a:chExt cx="7959812" cy="9268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59812" cy="926843"/>
            </a:xfrm>
            <a:custGeom>
              <a:avLst/>
              <a:gdLst/>
              <a:ahLst/>
              <a:cxnLst/>
              <a:rect l="l" t="t" r="r" b="b"/>
              <a:pathLst>
                <a:path w="7959812" h="926843">
                  <a:moveTo>
                    <a:pt x="0" y="0"/>
                  </a:moveTo>
                  <a:lnTo>
                    <a:pt x="7959812" y="0"/>
                  </a:lnTo>
                  <a:lnTo>
                    <a:pt x="7959812" y="926843"/>
                  </a:lnTo>
                  <a:lnTo>
                    <a:pt x="0" y="926843"/>
                  </a:lnTo>
                  <a:close/>
                </a:path>
              </a:pathLst>
            </a:custGeom>
            <a:solidFill>
              <a:srgbClr val="EFD4C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2064008"/>
            <a:ext cx="18288000" cy="558697"/>
            <a:chOff x="0" y="0"/>
            <a:chExt cx="4697867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97867" cy="152400"/>
            </a:xfrm>
            <a:custGeom>
              <a:avLst/>
              <a:gdLst/>
              <a:ahLst/>
              <a:cxnLst/>
              <a:rect l="l" t="t" r="r" b="b"/>
              <a:pathLst>
                <a:path w="4697867" h="152400">
                  <a:moveTo>
                    <a:pt x="0" y="0"/>
                  </a:moveTo>
                  <a:lnTo>
                    <a:pt x="4697867" y="0"/>
                  </a:lnTo>
                  <a:lnTo>
                    <a:pt x="469786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F816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11105" y="558697"/>
            <a:ext cx="13465790" cy="94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6"/>
              </a:lnSpc>
            </a:pPr>
            <a:r>
              <a:rPr lang="en-US" sz="5240" dirty="0">
                <a:solidFill>
                  <a:srgbClr val="000000"/>
                </a:solidFill>
                <a:latin typeface="Brasika"/>
              </a:rPr>
              <a:t>GROUP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67C6B-EE9F-6573-05F5-622C5FBBD803}"/>
              </a:ext>
            </a:extLst>
          </p:cNvPr>
          <p:cNvSpPr txBox="1"/>
          <p:nvPr/>
        </p:nvSpPr>
        <p:spPr>
          <a:xfrm>
            <a:off x="609600" y="3390900"/>
            <a:ext cx="14173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182009 – W.B.A.N. Bandara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182022 – A.H.T. Dilshani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182051 – H.M.C.K. Herath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182110 – D.S.W.R. Ranasinghe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182113 – J.A.S.N. Ravihansa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182140 – M.R.F. Rifla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182158 – W.A.M. Jayasundara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FC60-EDE4-9E14-739B-3F7A9D54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76" y="9728303"/>
            <a:ext cx="18267123" cy="558697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C00000"/>
                </a:solidFill>
              </a:rPr>
              <a:t>CMIS 3224 ( Group D )                                                                                                                                                                                   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DA92D-AAB0-ADA8-E7D7-C76B703F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3224312"/>
            <a:ext cx="4359139" cy="60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18288001" cy="2476500"/>
            <a:chOff x="0" y="0"/>
            <a:chExt cx="7959812" cy="9268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59812" cy="926843"/>
            </a:xfrm>
            <a:custGeom>
              <a:avLst/>
              <a:gdLst/>
              <a:ahLst/>
              <a:cxnLst/>
              <a:rect l="l" t="t" r="r" b="b"/>
              <a:pathLst>
                <a:path w="7959812" h="926843">
                  <a:moveTo>
                    <a:pt x="0" y="0"/>
                  </a:moveTo>
                  <a:lnTo>
                    <a:pt x="7959812" y="0"/>
                  </a:lnTo>
                  <a:lnTo>
                    <a:pt x="7959812" y="926843"/>
                  </a:lnTo>
                  <a:lnTo>
                    <a:pt x="0" y="926843"/>
                  </a:lnTo>
                  <a:close/>
                </a:path>
              </a:pathLst>
            </a:custGeom>
            <a:solidFill>
              <a:srgbClr val="EFD4C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2031717"/>
            <a:ext cx="18288000" cy="565155"/>
            <a:chOff x="0" y="0"/>
            <a:chExt cx="4697867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97867" cy="152400"/>
            </a:xfrm>
            <a:custGeom>
              <a:avLst/>
              <a:gdLst/>
              <a:ahLst/>
              <a:cxnLst/>
              <a:rect l="l" t="t" r="r" b="b"/>
              <a:pathLst>
                <a:path w="4697867" h="152400">
                  <a:moveTo>
                    <a:pt x="0" y="0"/>
                  </a:moveTo>
                  <a:lnTo>
                    <a:pt x="4697867" y="0"/>
                  </a:lnTo>
                  <a:lnTo>
                    <a:pt x="469786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F816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11105" y="558697"/>
            <a:ext cx="13465790" cy="94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6"/>
              </a:lnSpc>
            </a:pPr>
            <a:r>
              <a:rPr lang="en-US" sz="5240" dirty="0">
                <a:solidFill>
                  <a:srgbClr val="000000"/>
                </a:solidFill>
                <a:latin typeface="Brasika"/>
              </a:rPr>
              <a:t>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67C6B-EE9F-6573-05F5-622C5FBBD803}"/>
              </a:ext>
            </a:extLst>
          </p:cNvPr>
          <p:cNvSpPr txBox="1"/>
          <p:nvPr/>
        </p:nvSpPr>
        <p:spPr>
          <a:xfrm>
            <a:off x="609600" y="3155255"/>
            <a:ext cx="105918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AutoNum type="arabicPeriod"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Introduction</a:t>
            </a:r>
          </a:p>
          <a:p>
            <a:pPr marL="742950" indent="-742950" algn="just">
              <a:buAutoNum type="arabicPeriod"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Objectives</a:t>
            </a:r>
          </a:p>
          <a:p>
            <a:pPr marL="742950" indent="-742950" algn="just">
              <a:buAutoNum type="arabicPeriod"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System Requirement Analysis</a:t>
            </a:r>
          </a:p>
          <a:p>
            <a:pPr marL="742950" indent="-742950" algn="just">
              <a:buAutoNum type="arabicPeriod"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Tools &amp; Technology</a:t>
            </a:r>
          </a:p>
          <a:p>
            <a:pPr marL="742950" indent="-742950" algn="just">
              <a:buAutoNum type="arabicPeriod"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Issues</a:t>
            </a:r>
          </a:p>
          <a:p>
            <a:pPr marL="742950" indent="-742950" algn="just">
              <a:buAutoNum type="arabicPeriod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742950" indent="-742950" algn="just">
              <a:buAutoNum type="arabicPeriod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742950" indent="-742950" algn="just">
              <a:buAutoNum type="arabicPeriod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6B4B5C-4538-A05D-271F-29B81EA6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76" y="9728303"/>
            <a:ext cx="18267123" cy="558697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C00000"/>
                </a:solidFill>
              </a:rPr>
              <a:t>CMIS 3224 ( Group D )                                                                                                                                                                                   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9CFF4-A61D-CD53-9C3A-93A03FB2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3539976"/>
            <a:ext cx="4817173" cy="56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4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709" y="419100"/>
            <a:ext cx="17624581" cy="9448800"/>
            <a:chOff x="118464" y="-44110"/>
            <a:chExt cx="2849007" cy="3169739"/>
          </a:xfrm>
        </p:grpSpPr>
        <p:sp>
          <p:nvSpPr>
            <p:cNvPr id="3" name="Freeform 3"/>
            <p:cNvSpPr/>
            <p:nvPr/>
          </p:nvSpPr>
          <p:spPr>
            <a:xfrm>
              <a:off x="118464" y="-44110"/>
              <a:ext cx="2849007" cy="3169739"/>
            </a:xfrm>
            <a:custGeom>
              <a:avLst/>
              <a:gdLst/>
              <a:ahLst/>
              <a:cxnLst/>
              <a:rect l="l" t="t" r="r" b="b"/>
              <a:pathLst>
                <a:path w="2849007" h="3169739">
                  <a:moveTo>
                    <a:pt x="0" y="0"/>
                  </a:moveTo>
                  <a:lnTo>
                    <a:pt x="2849007" y="0"/>
                  </a:lnTo>
                  <a:lnTo>
                    <a:pt x="2849007" y="3169739"/>
                  </a:lnTo>
                  <a:lnTo>
                    <a:pt x="0" y="3169739"/>
                  </a:lnTo>
                  <a:close/>
                </a:path>
              </a:pathLst>
            </a:custGeom>
            <a:solidFill>
              <a:srgbClr val="EFD4C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296190" y="1454102"/>
            <a:ext cx="3301232" cy="3689398"/>
            <a:chOff x="0" y="0"/>
            <a:chExt cx="4401642" cy="491919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0173" r="20173"/>
            <a:stretch>
              <a:fillRect/>
            </a:stretch>
          </p:blipFill>
          <p:spPr>
            <a:xfrm>
              <a:off x="0" y="0"/>
              <a:ext cx="4401642" cy="491919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702818" y="1454102"/>
            <a:ext cx="3301232" cy="3689398"/>
            <a:chOff x="0" y="0"/>
            <a:chExt cx="4401642" cy="491919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12747" b="12747"/>
            <a:stretch>
              <a:fillRect/>
            </a:stretch>
          </p:blipFill>
          <p:spPr>
            <a:xfrm>
              <a:off x="0" y="0"/>
              <a:ext cx="4401642" cy="491919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702818" y="5731600"/>
            <a:ext cx="3301232" cy="3689398"/>
            <a:chOff x="0" y="0"/>
            <a:chExt cx="4401642" cy="491919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t="12723" b="12723"/>
            <a:stretch>
              <a:fillRect/>
            </a:stretch>
          </p:blipFill>
          <p:spPr>
            <a:xfrm>
              <a:off x="0" y="0"/>
              <a:ext cx="4401642" cy="491919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4296190" y="5731600"/>
            <a:ext cx="3301232" cy="3689398"/>
            <a:chOff x="0" y="0"/>
            <a:chExt cx="4401642" cy="491919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l="20164" r="20164"/>
            <a:stretch>
              <a:fillRect/>
            </a:stretch>
          </p:blipFill>
          <p:spPr>
            <a:xfrm>
              <a:off x="0" y="0"/>
              <a:ext cx="4401642" cy="4919197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990600" y="1147038"/>
            <a:ext cx="5143500" cy="753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4346" dirty="0">
                <a:solidFill>
                  <a:srgbClr val="000000"/>
                </a:solidFill>
                <a:latin typeface="Brasika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9A23FD-480F-812C-DC44-88C43E643A6D}"/>
              </a:ext>
            </a:extLst>
          </p:cNvPr>
          <p:cNvSpPr txBox="1"/>
          <p:nvPr/>
        </p:nvSpPr>
        <p:spPr>
          <a:xfrm>
            <a:off x="990600" y="1906703"/>
            <a:ext cx="956675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Computerized system to plan a client's wedding.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One-stop hub for planning all your events for the wedding.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The system consists of the following categories.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Salon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Photography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Hotels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Decorations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Wedding attire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BCFBC2F-EF83-4FE9-7DE0-827D230E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76" y="9728303"/>
            <a:ext cx="18267123" cy="558697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C00000"/>
                </a:solidFill>
              </a:rPr>
              <a:t>CMIS 3224 ( Group D )                                                                                                                                                                                   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875" y="342900"/>
            <a:ext cx="8727325" cy="9410700"/>
            <a:chOff x="0" y="0"/>
            <a:chExt cx="1402538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006" b="14006"/>
            <a:stretch>
              <a:fillRect/>
            </a:stretch>
          </p:blipFill>
          <p:spPr>
            <a:xfrm>
              <a:off x="0" y="0"/>
              <a:ext cx="14025383" cy="6731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3342" b="13342"/>
            <a:stretch>
              <a:fillRect/>
            </a:stretch>
          </p:blipFill>
          <p:spPr>
            <a:xfrm>
              <a:off x="0" y="6985000"/>
              <a:ext cx="6885692" cy="6731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15889" r="15889"/>
            <a:stretch>
              <a:fillRect/>
            </a:stretch>
          </p:blipFill>
          <p:spPr>
            <a:xfrm>
              <a:off x="7139692" y="6985000"/>
              <a:ext cx="6885692" cy="6731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997252" y="342900"/>
            <a:ext cx="9178873" cy="9410700"/>
            <a:chOff x="0" y="0"/>
            <a:chExt cx="2822378" cy="37979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2378" cy="3797918"/>
            </a:xfrm>
            <a:custGeom>
              <a:avLst/>
              <a:gdLst/>
              <a:ahLst/>
              <a:cxnLst/>
              <a:rect l="l" t="t" r="r" b="b"/>
              <a:pathLst>
                <a:path w="2822378" h="3797918">
                  <a:moveTo>
                    <a:pt x="0" y="0"/>
                  </a:moveTo>
                  <a:lnTo>
                    <a:pt x="2822378" y="0"/>
                  </a:lnTo>
                  <a:lnTo>
                    <a:pt x="2822378" y="3797918"/>
                  </a:lnTo>
                  <a:lnTo>
                    <a:pt x="0" y="3797918"/>
                  </a:lnTo>
                  <a:close/>
                </a:path>
              </a:pathLst>
            </a:custGeom>
            <a:solidFill>
              <a:srgbClr val="EFD4C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372600" y="952500"/>
            <a:ext cx="4412979" cy="77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4"/>
              </a:lnSpc>
            </a:pPr>
            <a:r>
              <a:rPr lang="en-US" sz="4346" dirty="0">
                <a:solidFill>
                  <a:srgbClr val="000000"/>
                </a:solidFill>
                <a:latin typeface="Brasika"/>
              </a:rPr>
              <a:t>OBJECTIVES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8A60A77-356C-3950-CDA0-75A129E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76" y="9728303"/>
            <a:ext cx="18267123" cy="558697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C00000"/>
                </a:solidFill>
              </a:rPr>
              <a:t>CMIS 3224 ( Group D )                                                                                                                                                                                   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A7A00-B734-9D3D-4DFB-DA05CFE1F2D8}"/>
              </a:ext>
            </a:extLst>
          </p:cNvPr>
          <p:cNvSpPr txBox="1"/>
          <p:nvPr/>
        </p:nvSpPr>
        <p:spPr>
          <a:xfrm>
            <a:off x="8979506" y="2652007"/>
            <a:ext cx="906214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Reduce the time and transportation cost of the customers.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Customers can compare competitive prices and the quality of various services.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Customers could decide the overall budget easily.</a:t>
            </a:r>
          </a:p>
          <a:p>
            <a:pPr lvl="1" algn="just"/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8997252" y="342900"/>
            <a:ext cx="9178873" cy="9410700"/>
            <a:chOff x="0" y="0"/>
            <a:chExt cx="2822378" cy="37979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2378" cy="3797918"/>
            </a:xfrm>
            <a:custGeom>
              <a:avLst/>
              <a:gdLst/>
              <a:ahLst/>
              <a:cxnLst/>
              <a:rect l="l" t="t" r="r" b="b"/>
              <a:pathLst>
                <a:path w="2822378" h="3797918">
                  <a:moveTo>
                    <a:pt x="0" y="0"/>
                  </a:moveTo>
                  <a:lnTo>
                    <a:pt x="2822378" y="0"/>
                  </a:lnTo>
                  <a:lnTo>
                    <a:pt x="2822378" y="3797918"/>
                  </a:lnTo>
                  <a:lnTo>
                    <a:pt x="0" y="3797918"/>
                  </a:lnTo>
                  <a:close/>
                </a:path>
              </a:pathLst>
            </a:custGeom>
            <a:solidFill>
              <a:srgbClr val="EFD4C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372600" y="952500"/>
            <a:ext cx="4412979" cy="77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4"/>
              </a:lnSpc>
            </a:pPr>
            <a:r>
              <a:rPr lang="en-US" sz="4346" dirty="0">
                <a:solidFill>
                  <a:srgbClr val="000000"/>
                </a:solidFill>
                <a:latin typeface="Brasika"/>
              </a:rPr>
              <a:t>OBJECTIVES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8A60A77-356C-3950-CDA0-75A129E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76" y="9728303"/>
            <a:ext cx="18267123" cy="558697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C00000"/>
                </a:solidFill>
              </a:rPr>
              <a:t>CMIS 3224 ( Group D )                                                                                                                                                                                   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A7A00-B734-9D3D-4DFB-DA05CFE1F2D8}"/>
              </a:ext>
            </a:extLst>
          </p:cNvPr>
          <p:cNvSpPr txBox="1"/>
          <p:nvPr/>
        </p:nvSpPr>
        <p:spPr>
          <a:xfrm>
            <a:off x="8997252" y="2656996"/>
            <a:ext cx="9062148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Customers can get ideas about new trends for their weddings.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Service providers could able to market their organizations efficiently.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Customers can select the best match for them from a pool of choices.</a:t>
            </a:r>
          </a:p>
          <a:p>
            <a:pPr lvl="1" algn="just"/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F218318-D58B-A1FF-058E-53447862170A}"/>
              </a:ext>
            </a:extLst>
          </p:cNvPr>
          <p:cNvGrpSpPr/>
          <p:nvPr/>
        </p:nvGrpSpPr>
        <p:grpSpPr>
          <a:xfrm>
            <a:off x="188228" y="5128892"/>
            <a:ext cx="4279419" cy="4584803"/>
            <a:chOff x="0" y="0"/>
            <a:chExt cx="4401642" cy="4919197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77E17FEE-4B9C-180C-0E22-C086E6283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173" r="20173"/>
            <a:stretch>
              <a:fillRect/>
            </a:stretch>
          </p:blipFill>
          <p:spPr>
            <a:xfrm>
              <a:off x="0" y="0"/>
              <a:ext cx="4401642" cy="491919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66A20C2-9CA9-A9B4-E617-E3514DC7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8" y="310019"/>
            <a:ext cx="8641671" cy="4693954"/>
          </a:xfrm>
          <a:prstGeom prst="rect">
            <a:avLst/>
          </a:prstGeom>
        </p:spPr>
      </p:pic>
      <p:grpSp>
        <p:nvGrpSpPr>
          <p:cNvPr id="12" name="Group 10">
            <a:extLst>
              <a:ext uri="{FF2B5EF4-FFF2-40B4-BE49-F238E27FC236}">
                <a16:creationId xmlns:a16="http://schemas.microsoft.com/office/drawing/2014/main" id="{7B56606F-2C4C-EC23-E4FB-9ACC2868BC7C}"/>
              </a:ext>
            </a:extLst>
          </p:cNvPr>
          <p:cNvGrpSpPr/>
          <p:nvPr/>
        </p:nvGrpSpPr>
        <p:grpSpPr>
          <a:xfrm>
            <a:off x="4550205" y="5143500"/>
            <a:ext cx="4218449" cy="4570195"/>
            <a:chOff x="0" y="0"/>
            <a:chExt cx="7058526" cy="7247212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7AC93A07-0D98-5200-168D-485E78549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5732" b="15732"/>
            <a:stretch>
              <a:fillRect/>
            </a:stretch>
          </p:blipFill>
          <p:spPr>
            <a:xfrm>
              <a:off x="0" y="0"/>
              <a:ext cx="7058526" cy="7247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24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75270" y="3824383"/>
            <a:ext cx="5477272" cy="231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4346" dirty="0">
                <a:solidFill>
                  <a:srgbClr val="000000"/>
                </a:solidFill>
                <a:latin typeface="Brasika"/>
              </a:rPr>
              <a:t>SYSTEM REQUIREMENT ANALYSIS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62000" y="723900"/>
            <a:ext cx="6096000" cy="8496300"/>
            <a:chOff x="0" y="0"/>
            <a:chExt cx="5130587" cy="7622767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130587" cy="6308383"/>
              <a:chOff x="0" y="0"/>
              <a:chExt cx="1667878" cy="2050762"/>
            </a:xfrm>
            <a:grpFill/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67878" cy="2050762"/>
              </a:xfrm>
              <a:custGeom>
                <a:avLst/>
                <a:gdLst/>
                <a:ahLst/>
                <a:cxnLst/>
                <a:rect l="l" t="t" r="r" b="b"/>
                <a:pathLst>
                  <a:path w="1667878" h="2050762">
                    <a:moveTo>
                      <a:pt x="0" y="0"/>
                    </a:moveTo>
                    <a:lnTo>
                      <a:pt x="0" y="2050762"/>
                    </a:lnTo>
                    <a:lnTo>
                      <a:pt x="1667878" y="2050762"/>
                    </a:lnTo>
                    <a:lnTo>
                      <a:pt x="1667878" y="0"/>
                    </a:lnTo>
                    <a:lnTo>
                      <a:pt x="0" y="0"/>
                    </a:lnTo>
                    <a:close/>
                    <a:moveTo>
                      <a:pt x="1606918" y="1989802"/>
                    </a:moveTo>
                    <a:lnTo>
                      <a:pt x="59690" y="1989802"/>
                    </a:lnTo>
                    <a:lnTo>
                      <a:pt x="59690" y="59690"/>
                    </a:lnTo>
                    <a:lnTo>
                      <a:pt x="1606918" y="59690"/>
                    </a:lnTo>
                    <a:lnTo>
                      <a:pt x="1606918" y="1989802"/>
                    </a:lnTo>
                    <a:close/>
                  </a:path>
                </a:pathLst>
              </a:custGeom>
              <a:grpFill/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1401495"/>
              <a:ext cx="5130587" cy="6221272"/>
              <a:chOff x="0" y="-1447738"/>
              <a:chExt cx="1663708" cy="2017388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-1447738"/>
                <a:ext cx="1663708" cy="2017388"/>
              </a:xfrm>
              <a:custGeom>
                <a:avLst/>
                <a:gdLst/>
                <a:ahLst/>
                <a:cxnLst/>
                <a:rect l="l" t="t" r="r" b="b"/>
                <a:pathLst>
                  <a:path w="1663708" h="569650">
                    <a:moveTo>
                      <a:pt x="0" y="0"/>
                    </a:moveTo>
                    <a:lnTo>
                      <a:pt x="1663708" y="0"/>
                    </a:lnTo>
                    <a:lnTo>
                      <a:pt x="1663708" y="569650"/>
                    </a:lnTo>
                    <a:lnTo>
                      <a:pt x="0" y="569650"/>
                    </a:lnTo>
                    <a:close/>
                  </a:path>
                </a:pathLst>
              </a:custGeom>
              <a:grpFill/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7244702" y="6502665"/>
            <a:ext cx="3712518" cy="489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2859">
                <a:solidFill>
                  <a:srgbClr val="FFFFFF"/>
                </a:solidFill>
                <a:latin typeface="Open Sans Bold"/>
              </a:rPr>
              <a:t>PLAN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60573" y="7517099"/>
            <a:ext cx="291731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</a:rPr>
              <a:t>Briefly discuss the second process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348E266D-6AB6-98D4-BE47-0FD9DD8F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76" y="9728303"/>
            <a:ext cx="18267123" cy="558697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C00000"/>
                </a:solidFill>
              </a:rPr>
              <a:t>CMIS 3224 ( Group D )                                                                                                                                                                                   07</a:t>
            </a:r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D86891B8-6B42-F1FD-CBA3-D225B967BC43}"/>
              </a:ext>
            </a:extLst>
          </p:cNvPr>
          <p:cNvGrpSpPr/>
          <p:nvPr/>
        </p:nvGrpSpPr>
        <p:grpSpPr>
          <a:xfrm>
            <a:off x="12039600" y="723900"/>
            <a:ext cx="6019800" cy="8496300"/>
            <a:chOff x="0" y="0"/>
            <a:chExt cx="5130587" cy="7622767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29" name="Group 6">
              <a:extLst>
                <a:ext uri="{FF2B5EF4-FFF2-40B4-BE49-F238E27FC236}">
                  <a16:creationId xmlns:a16="http://schemas.microsoft.com/office/drawing/2014/main" id="{70A6B024-059B-7317-C36C-41DC2988501C}"/>
                </a:ext>
              </a:extLst>
            </p:cNvPr>
            <p:cNvGrpSpPr/>
            <p:nvPr/>
          </p:nvGrpSpPr>
          <p:grpSpPr>
            <a:xfrm>
              <a:off x="0" y="0"/>
              <a:ext cx="5130587" cy="6308383"/>
              <a:chOff x="0" y="0"/>
              <a:chExt cx="1667878" cy="2050762"/>
            </a:xfrm>
            <a:grpFill/>
          </p:grpSpPr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5A1E7C2-5351-B4ED-2AF1-7419CA51855D}"/>
                  </a:ext>
                </a:extLst>
              </p:cNvPr>
              <p:cNvSpPr/>
              <p:nvPr/>
            </p:nvSpPr>
            <p:spPr>
              <a:xfrm>
                <a:off x="0" y="0"/>
                <a:ext cx="1667878" cy="2050762"/>
              </a:xfrm>
              <a:custGeom>
                <a:avLst/>
                <a:gdLst/>
                <a:ahLst/>
                <a:cxnLst/>
                <a:rect l="l" t="t" r="r" b="b"/>
                <a:pathLst>
                  <a:path w="1667878" h="2050762">
                    <a:moveTo>
                      <a:pt x="0" y="0"/>
                    </a:moveTo>
                    <a:lnTo>
                      <a:pt x="0" y="2050762"/>
                    </a:lnTo>
                    <a:lnTo>
                      <a:pt x="1667878" y="2050762"/>
                    </a:lnTo>
                    <a:lnTo>
                      <a:pt x="1667878" y="0"/>
                    </a:lnTo>
                    <a:lnTo>
                      <a:pt x="0" y="0"/>
                    </a:lnTo>
                    <a:close/>
                    <a:moveTo>
                      <a:pt x="1606918" y="1989802"/>
                    </a:moveTo>
                    <a:lnTo>
                      <a:pt x="59690" y="1989802"/>
                    </a:lnTo>
                    <a:lnTo>
                      <a:pt x="59690" y="59690"/>
                    </a:lnTo>
                    <a:lnTo>
                      <a:pt x="1606918" y="59690"/>
                    </a:lnTo>
                    <a:lnTo>
                      <a:pt x="1606918" y="1989802"/>
                    </a:ln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8">
              <a:extLst>
                <a:ext uri="{FF2B5EF4-FFF2-40B4-BE49-F238E27FC236}">
                  <a16:creationId xmlns:a16="http://schemas.microsoft.com/office/drawing/2014/main" id="{90D901E3-F88D-BD52-FAA1-1BE221909553}"/>
                </a:ext>
              </a:extLst>
            </p:cNvPr>
            <p:cNvGrpSpPr/>
            <p:nvPr/>
          </p:nvGrpSpPr>
          <p:grpSpPr>
            <a:xfrm>
              <a:off x="0" y="1401495"/>
              <a:ext cx="5130587" cy="6221272"/>
              <a:chOff x="0" y="-1447738"/>
              <a:chExt cx="1663708" cy="2017388"/>
            </a:xfrm>
            <a:grpFill/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AC1A1E1E-D99E-F1E4-9EB8-E45E4826A8F9}"/>
                  </a:ext>
                </a:extLst>
              </p:cNvPr>
              <p:cNvSpPr/>
              <p:nvPr/>
            </p:nvSpPr>
            <p:spPr>
              <a:xfrm>
                <a:off x="0" y="-1447738"/>
                <a:ext cx="1663708" cy="2017388"/>
              </a:xfrm>
              <a:custGeom>
                <a:avLst/>
                <a:gdLst/>
                <a:ahLst/>
                <a:cxnLst/>
                <a:rect l="l" t="t" r="r" b="b"/>
                <a:pathLst>
                  <a:path w="1663708" h="569650">
                    <a:moveTo>
                      <a:pt x="0" y="0"/>
                    </a:moveTo>
                    <a:lnTo>
                      <a:pt x="1663708" y="0"/>
                    </a:lnTo>
                    <a:lnTo>
                      <a:pt x="1663708" y="569650"/>
                    </a:lnTo>
                    <a:lnTo>
                      <a:pt x="0" y="569650"/>
                    </a:lnTo>
                    <a:close/>
                  </a:path>
                </a:pathLst>
              </a:custGeom>
              <a:grpFill/>
            </p:spPr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88C3547-F2F1-556D-4F51-9B45E3557E19}"/>
              </a:ext>
            </a:extLst>
          </p:cNvPr>
          <p:cNvSpPr txBox="1"/>
          <p:nvPr/>
        </p:nvSpPr>
        <p:spPr>
          <a:xfrm>
            <a:off x="876300" y="2347681"/>
            <a:ext cx="5981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16A9F8-4C08-6602-6A25-A0F2B97FBC15}"/>
              </a:ext>
            </a:extLst>
          </p:cNvPr>
          <p:cNvSpPr txBox="1"/>
          <p:nvPr/>
        </p:nvSpPr>
        <p:spPr>
          <a:xfrm>
            <a:off x="876300" y="855172"/>
            <a:ext cx="59817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Nueva Std" panose="020B0503070504090203" pitchFamily="34" charset="0"/>
              </a:rPr>
              <a:t>FUNCTIONAL REQUIREMENTS</a:t>
            </a: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User Login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Appointment handling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Easily accessible</a:t>
            </a: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B7E0D-826F-8694-A495-A4D8F89F94D2}"/>
              </a:ext>
            </a:extLst>
          </p:cNvPr>
          <p:cNvSpPr txBox="1"/>
          <p:nvPr/>
        </p:nvSpPr>
        <p:spPr>
          <a:xfrm>
            <a:off x="12420600" y="906016"/>
            <a:ext cx="5448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Nueva Std" panose="020B0503070504090203" pitchFamily="34" charset="0"/>
              </a:rPr>
              <a:t>NON -  FUNCTIONAL REQUIREMENTS</a:t>
            </a: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7E1275-5A2A-8E21-D5A7-ACAE15AB33E1}"/>
              </a:ext>
            </a:extLst>
          </p:cNvPr>
          <p:cNvSpPr txBox="1"/>
          <p:nvPr/>
        </p:nvSpPr>
        <p:spPr>
          <a:xfrm>
            <a:off x="12192000" y="2318891"/>
            <a:ext cx="5867400" cy="617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User friendly interfaces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Usability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Maintainability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D50B923C-4FDD-2CC6-D09B-A4ED82CD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131380" y="6229584"/>
            <a:ext cx="1357239" cy="1115404"/>
          </a:xfrm>
          <a:prstGeom prst="rect">
            <a:avLst/>
          </a:prstGeom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BD0BD9E1-E49E-D1EA-741D-65A5D6448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81581" y="6502665"/>
            <a:ext cx="1357239" cy="11154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6">
            <a:extLst>
              <a:ext uri="{FF2B5EF4-FFF2-40B4-BE49-F238E27FC236}">
                <a16:creationId xmlns:a16="http://schemas.microsoft.com/office/drawing/2014/main" id="{E30F99C2-29B9-A52F-6ECA-7B33B2F69227}"/>
              </a:ext>
            </a:extLst>
          </p:cNvPr>
          <p:cNvGrpSpPr/>
          <p:nvPr/>
        </p:nvGrpSpPr>
        <p:grpSpPr>
          <a:xfrm>
            <a:off x="277137" y="419100"/>
            <a:ext cx="17754600" cy="9448800"/>
            <a:chOff x="0" y="0"/>
            <a:chExt cx="2822378" cy="3797918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0C6A552-96C0-BCEA-2A2E-D2221B4B55C3}"/>
                </a:ext>
              </a:extLst>
            </p:cNvPr>
            <p:cNvSpPr/>
            <p:nvPr/>
          </p:nvSpPr>
          <p:spPr>
            <a:xfrm>
              <a:off x="0" y="0"/>
              <a:ext cx="2822378" cy="3797918"/>
            </a:xfrm>
            <a:custGeom>
              <a:avLst/>
              <a:gdLst/>
              <a:ahLst/>
              <a:cxnLst/>
              <a:rect l="l" t="t" r="r" b="b"/>
              <a:pathLst>
                <a:path w="2822378" h="3797918">
                  <a:moveTo>
                    <a:pt x="0" y="0"/>
                  </a:moveTo>
                  <a:lnTo>
                    <a:pt x="2822378" y="0"/>
                  </a:lnTo>
                  <a:lnTo>
                    <a:pt x="2822378" y="3797918"/>
                  </a:lnTo>
                  <a:lnTo>
                    <a:pt x="0" y="3797918"/>
                  </a:lnTo>
                  <a:close/>
                </a:path>
              </a:pathLst>
            </a:custGeom>
            <a:solidFill>
              <a:srgbClr val="EFD4CB"/>
            </a:solidFill>
          </p:spPr>
        </p:sp>
      </p:grpSp>
      <p:pic>
        <p:nvPicPr>
          <p:cNvPr id="1026" name="Picture 2" descr="Learn HTML - Apps on Google Play">
            <a:extLst>
              <a:ext uri="{FF2B5EF4-FFF2-40B4-BE49-F238E27FC236}">
                <a16:creationId xmlns:a16="http://schemas.microsoft.com/office/drawing/2014/main" id="{7A5BE15F-7CF8-C675-A82C-5C158172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0" y="722856"/>
            <a:ext cx="2895078" cy="274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E4E00A-5350-F093-B0EC-6CA407801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255" y="876300"/>
            <a:ext cx="4451821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10AC71-A125-1F51-9F72-B0E2BA579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8105" y="6364266"/>
            <a:ext cx="4016933" cy="2301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71CD3F-4062-96A6-50A8-41AF9C56F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7877" y="3695700"/>
            <a:ext cx="6502401" cy="2438400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C06D8E6F-B85A-850B-8792-86758AFD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76" y="9728303"/>
            <a:ext cx="18267123" cy="558697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C00000"/>
                </a:solidFill>
              </a:rPr>
              <a:t>CMIS 3224 ( Group D )                                                                                                                                                                                   08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5E5E627-3ECA-2571-304B-7DA1A4AE27D6}"/>
              </a:ext>
            </a:extLst>
          </p:cNvPr>
          <p:cNvSpPr txBox="1"/>
          <p:nvPr/>
        </p:nvSpPr>
        <p:spPr>
          <a:xfrm>
            <a:off x="1143000" y="722856"/>
            <a:ext cx="8305278" cy="753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84"/>
              </a:lnSpc>
            </a:pPr>
            <a:r>
              <a:rPr lang="en-US" sz="4346" dirty="0">
                <a:solidFill>
                  <a:srgbClr val="000000"/>
                </a:solidFill>
                <a:latin typeface="Brasika"/>
              </a:rPr>
              <a:t>TOOLS &amp; TECHNOLOGIES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A33F2F-9CF2-5E2B-9F2E-5E3AD271A0CC}"/>
              </a:ext>
            </a:extLst>
          </p:cNvPr>
          <p:cNvSpPr txBox="1"/>
          <p:nvPr/>
        </p:nvSpPr>
        <p:spPr>
          <a:xfrm>
            <a:off x="991977" y="2094195"/>
            <a:ext cx="90621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Technology: Html, CSS, JavaScript, PHP, MySQL </a:t>
            </a:r>
          </a:p>
          <a:p>
            <a:pPr algn="just"/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Text editor: vs code </a:t>
            </a:r>
          </a:p>
          <a:p>
            <a:pPr algn="just"/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Database: phpMyAdmin</a:t>
            </a: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6">
            <a:extLst>
              <a:ext uri="{FF2B5EF4-FFF2-40B4-BE49-F238E27FC236}">
                <a16:creationId xmlns:a16="http://schemas.microsoft.com/office/drawing/2014/main" id="{E30F99C2-29B9-A52F-6ECA-7B33B2F69227}"/>
              </a:ext>
            </a:extLst>
          </p:cNvPr>
          <p:cNvGrpSpPr/>
          <p:nvPr/>
        </p:nvGrpSpPr>
        <p:grpSpPr>
          <a:xfrm>
            <a:off x="286533" y="114300"/>
            <a:ext cx="17714933" cy="9448800"/>
            <a:chOff x="0" y="3986"/>
            <a:chExt cx="2822378" cy="3797918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0C6A552-96C0-BCEA-2A2E-D2221B4B55C3}"/>
                </a:ext>
              </a:extLst>
            </p:cNvPr>
            <p:cNvSpPr/>
            <p:nvPr/>
          </p:nvSpPr>
          <p:spPr>
            <a:xfrm>
              <a:off x="0" y="3986"/>
              <a:ext cx="2822378" cy="3797918"/>
            </a:xfrm>
            <a:custGeom>
              <a:avLst/>
              <a:gdLst/>
              <a:ahLst/>
              <a:cxnLst/>
              <a:rect l="l" t="t" r="r" b="b"/>
              <a:pathLst>
                <a:path w="2822378" h="3797918">
                  <a:moveTo>
                    <a:pt x="0" y="0"/>
                  </a:moveTo>
                  <a:lnTo>
                    <a:pt x="2822378" y="0"/>
                  </a:lnTo>
                  <a:lnTo>
                    <a:pt x="2822378" y="3797918"/>
                  </a:lnTo>
                  <a:lnTo>
                    <a:pt x="0" y="3797918"/>
                  </a:lnTo>
                  <a:close/>
                </a:path>
              </a:pathLst>
            </a:custGeom>
            <a:solidFill>
              <a:srgbClr val="EFD4CB"/>
            </a:solidFill>
          </p:spPr>
        </p:sp>
      </p:grpSp>
      <p:sp>
        <p:nvSpPr>
          <p:cNvPr id="4" name="TextBox 8">
            <a:extLst>
              <a:ext uri="{FF2B5EF4-FFF2-40B4-BE49-F238E27FC236}">
                <a16:creationId xmlns:a16="http://schemas.microsoft.com/office/drawing/2014/main" id="{97F7D291-22F5-D599-4B7C-8D0B4CB12595}"/>
              </a:ext>
            </a:extLst>
          </p:cNvPr>
          <p:cNvSpPr txBox="1"/>
          <p:nvPr/>
        </p:nvSpPr>
        <p:spPr>
          <a:xfrm>
            <a:off x="685800" y="723900"/>
            <a:ext cx="4412979" cy="77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4"/>
              </a:lnSpc>
            </a:pPr>
            <a:r>
              <a:rPr lang="en-US" sz="4346" dirty="0">
                <a:solidFill>
                  <a:srgbClr val="000000"/>
                </a:solidFill>
                <a:latin typeface="Brasika"/>
              </a:rPr>
              <a:t>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35EBB-00F2-5344-A05E-D4EDEB45559A}"/>
              </a:ext>
            </a:extLst>
          </p:cNvPr>
          <p:cNvSpPr txBox="1"/>
          <p:nvPr/>
        </p:nvSpPr>
        <p:spPr>
          <a:xfrm>
            <a:off x="646680" y="1393737"/>
            <a:ext cx="14974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  <a:latin typeface="MS Reference Sans Serif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S Reference Sans Serif" panose="020B0604030504040204" pitchFamily="34" charset="0"/>
              </a:rPr>
              <a:t>A issue occurred in linking files</a:t>
            </a:r>
          </a:p>
        </p:txBody>
      </p:sp>
      <p:pic>
        <p:nvPicPr>
          <p:cNvPr id="2050" name="Picture 2" descr="Nested Links | CSS-Tricks - CSS-Tricks">
            <a:extLst>
              <a:ext uri="{FF2B5EF4-FFF2-40B4-BE49-F238E27FC236}">
                <a16:creationId xmlns:a16="http://schemas.microsoft.com/office/drawing/2014/main" id="{9445F804-3549-05F9-7708-C768D09D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08" y="4507484"/>
            <a:ext cx="6619421" cy="35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25E0A-0192-0BF6-0F0A-5F970D5D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322141"/>
            <a:ext cx="4953000" cy="370996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68FB60-B73F-7A29-725C-103944F1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76" y="9728303"/>
            <a:ext cx="18267123" cy="558697"/>
          </a:xfrm>
        </p:spPr>
        <p:txBody>
          <a:bodyPr/>
          <a:lstStyle/>
          <a:p>
            <a:pPr algn="r"/>
            <a:r>
              <a:rPr lang="en-US" sz="2800" dirty="0">
                <a:solidFill>
                  <a:srgbClr val="C00000"/>
                </a:solidFill>
              </a:rPr>
              <a:t>CMIS 3224 ( Group D )                                                                                                                                                                                   09</a:t>
            </a:r>
          </a:p>
        </p:txBody>
      </p:sp>
    </p:spTree>
    <p:extLst>
      <p:ext uri="{BB962C8B-B14F-4D97-AF65-F5344CB8AC3E}">
        <p14:creationId xmlns:p14="http://schemas.microsoft.com/office/powerpoint/2010/main" val="4162866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312</Words>
  <Application>Microsoft Office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Wingdings</vt:lpstr>
      <vt:lpstr>Calibri</vt:lpstr>
      <vt:lpstr>Open Sans Bold</vt:lpstr>
      <vt:lpstr>Adobe Garamond Pro</vt:lpstr>
      <vt:lpstr>Nueva Std</vt:lpstr>
      <vt:lpstr>Brasika</vt:lpstr>
      <vt:lpstr>Open Sans</vt:lpstr>
      <vt:lpstr>MS Reference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supunika9699@outlook.com</cp:lastModifiedBy>
  <cp:revision>65</cp:revision>
  <dcterms:created xsi:type="dcterms:W3CDTF">2006-08-16T00:00:00Z</dcterms:created>
  <dcterms:modified xsi:type="dcterms:W3CDTF">2022-12-15T11:18:10Z</dcterms:modified>
  <dc:identifier>DAFUuc4xfow</dc:identifier>
</cp:coreProperties>
</file>